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2" r:id="rId1"/>
  </p:sldMasterIdLst>
  <p:notesMasterIdLst>
    <p:notesMasterId r:id="rId7"/>
  </p:notesMasterIdLst>
  <p:sldIdLst>
    <p:sldId id="308" r:id="rId2"/>
    <p:sldId id="305" r:id="rId3"/>
    <p:sldId id="321" r:id="rId4"/>
    <p:sldId id="326" r:id="rId5"/>
    <p:sldId id="327" r:id="rId6"/>
  </p:sldIdLst>
  <p:sldSz cx="9144000" cy="5143500" type="screen16x9"/>
  <p:notesSz cx="6858000" cy="9144000"/>
  <p:embeddedFontLst>
    <p:embeddedFont>
      <p:font typeface="Helvetica Neue" panose="020B0604020202020204" charset="0"/>
      <p:regular r:id="rId8"/>
      <p:bold r:id="rId9"/>
      <p:italic r:id="rId10"/>
      <p:boldItalic r:id="rId11"/>
    </p:embeddedFont>
    <p:embeddedFont>
      <p:font typeface="Futura PT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Futura PT Heavy" panose="020B0604020202020204" charset="0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220" userDrawn="1">
          <p15:clr>
            <a:srgbClr val="A4A3A4"/>
          </p15:clr>
        </p15:guide>
        <p15:guide id="3" pos="453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75F"/>
    <a:srgbClr val="E26651"/>
    <a:srgbClr val="FAFAF7"/>
    <a:srgbClr val="523935"/>
    <a:srgbClr val="DB4127"/>
    <a:srgbClr val="D9D9D9"/>
    <a:srgbClr val="DB4026"/>
    <a:srgbClr val="C7D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DFA56C-7A58-4BB9-9D6E-5A2B90FB587A}">
  <a:tblStyle styleId="{E8DFA56C-7A58-4BB9-9D6E-5A2B90FB58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4" autoAdjust="0"/>
    <p:restoredTop sz="94055" autoAdjust="0"/>
  </p:normalViewPr>
  <p:slideViewPr>
    <p:cSldViewPr snapToGrid="0">
      <p:cViewPr varScale="1">
        <p:scale>
          <a:sx n="144" d="100"/>
          <a:sy n="144" d="100"/>
        </p:scale>
        <p:origin x="462" y="126"/>
      </p:cViewPr>
      <p:guideLst>
        <p:guide orient="horz" pos="1620"/>
        <p:guide pos="3220"/>
        <p:guide pos="4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0805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9ffceb272_6_1428:notes"/>
          <p:cNvSpPr txBox="1">
            <a:spLocks noGrp="1"/>
          </p:cNvSpPr>
          <p:nvPr>
            <p:ph type="body" idx="1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" name="Google Shape;617;g89ffceb272_6_1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313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89ffceb272_6_1392:notes"/>
          <p:cNvSpPr txBox="1">
            <a:spLocks noGrp="1"/>
          </p:cNvSpPr>
          <p:nvPr>
            <p:ph type="body" idx="1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2" name="Google Shape;622;g89ffceb272_6_1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33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1" name="Google Shape;131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6" name="Google Shape;136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3" name="Google Shape;153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417667" y="232508"/>
            <a:ext cx="5550493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3D2B"/>
              </a:buClr>
              <a:buSzPts val="2100"/>
              <a:buFont typeface="Calibri"/>
              <a:buNone/>
              <a:defRPr sz="2100" b="1">
                <a:solidFill>
                  <a:srgbClr val="C83D2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1"/>
          </p:nvPr>
        </p:nvSpPr>
        <p:spPr>
          <a:xfrm>
            <a:off x="417667" y="912511"/>
            <a:ext cx="5550493" cy="356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58" name="Google Shape;158;p31"/>
          <p:cNvCxnSpPr/>
          <p:nvPr/>
        </p:nvCxnSpPr>
        <p:spPr>
          <a:xfrm>
            <a:off x="417667" y="280764"/>
            <a:ext cx="0" cy="240032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устой слайд">
  <p:cSld name="1_Пустой слайд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454534" y="273844"/>
            <a:ext cx="559297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3D2B"/>
              </a:buClr>
              <a:buSzPts val="2700"/>
              <a:buFont typeface="Calibri"/>
              <a:buNone/>
              <a:defRPr sz="2700" b="1">
                <a:solidFill>
                  <a:srgbClr val="C83D2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body" idx="1"/>
          </p:nvPr>
        </p:nvSpPr>
        <p:spPr>
          <a:xfrm>
            <a:off x="454534" y="1574068"/>
            <a:ext cx="7886700" cy="280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62" name="Google Shape;162;p32"/>
          <p:cNvCxnSpPr/>
          <p:nvPr/>
        </p:nvCxnSpPr>
        <p:spPr>
          <a:xfrm>
            <a:off x="1073929" y="1104134"/>
            <a:ext cx="7449585" cy="0"/>
          </a:xfrm>
          <a:prstGeom prst="straightConnector1">
            <a:avLst/>
          </a:prstGeom>
          <a:noFill/>
          <a:ln w="9525" cap="flat" cmpd="sng">
            <a:solidFill>
              <a:srgbClr val="CE4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3" name="Google Shape;163;p32"/>
          <p:cNvCxnSpPr/>
          <p:nvPr/>
        </p:nvCxnSpPr>
        <p:spPr>
          <a:xfrm>
            <a:off x="529149" y="1104134"/>
            <a:ext cx="2258584" cy="0"/>
          </a:xfrm>
          <a:prstGeom prst="straightConnector1">
            <a:avLst/>
          </a:prstGeom>
          <a:noFill/>
          <a:ln w="63500" cap="flat" cmpd="sng">
            <a:solidFill>
              <a:srgbClr val="CE4F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1347788" y="2464594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5" name="Google Shape;9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2" name="Google Shape;10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6" name="Google Shape;116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dk.vein@alregn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vk.com/rfpois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ervaya-shkola.ru/sites/default/files/field/image/11474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3754" r="124" b="11872"/>
          <a:stretch/>
        </p:blipFill>
        <p:spPr bwMode="auto">
          <a:xfrm>
            <a:off x="-14514" y="1"/>
            <a:ext cx="9158514" cy="51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" name="Google Shape;619;p103"/>
          <p:cNvSpPr/>
          <p:nvPr/>
        </p:nvSpPr>
        <p:spPr>
          <a:xfrm>
            <a:off x="3198981" y="2997538"/>
            <a:ext cx="2744619" cy="750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u="none" strike="noStrike" cap="none" dirty="0">
                <a:solidFill>
                  <a:srgbClr val="523935"/>
                </a:solidFill>
                <a:latin typeface="Ristretto Pro Rg" panose="020B0008030200020004" pitchFamily="34" charset="0"/>
                <a:ea typeface="Montserrat"/>
                <a:cs typeface="Montserrat"/>
                <a:sym typeface="Montserrat"/>
              </a:rPr>
              <a:t>МЕРОПРИЯТИЯ,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523935"/>
                </a:solidFill>
                <a:latin typeface="Ristretto Pro Rg" panose="020B0008030200020004" pitchFamily="34" charset="0"/>
                <a:ea typeface="Montserrat"/>
                <a:cs typeface="Montserrat"/>
                <a:sym typeface="Montserrat Light"/>
              </a:rPr>
              <a:t>ПРИУРОЧЕННЫЕ</a:t>
            </a:r>
            <a:r>
              <a:rPr lang="ru" sz="1800" b="1" dirty="0">
                <a:solidFill>
                  <a:srgbClr val="523935"/>
                </a:solidFill>
                <a:latin typeface="Ristretto Pro Rg" panose="020B0008030200020004" pitchFamily="34" charset="0"/>
                <a:ea typeface="Montserrat"/>
                <a:cs typeface="Montserrat"/>
                <a:sym typeface="Montserrat Light"/>
              </a:rPr>
              <a:t> К ПАМЯТНОЙ ДАТЕ</a:t>
            </a:r>
            <a:endParaRPr sz="1800" b="1" dirty="0">
              <a:solidFill>
                <a:srgbClr val="523935"/>
              </a:solidFill>
              <a:latin typeface="Ristretto Pro Rg" panose="020B0008030200020004" pitchFamily="34" charset="0"/>
              <a:ea typeface="Montserrat"/>
              <a:cs typeface="Montserrat"/>
              <a:sym typeface="Montserrat Ligh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42F7EAA-7400-A34A-8C9A-188B4F6AD5A4}"/>
              </a:ext>
            </a:extLst>
          </p:cNvPr>
          <p:cNvSpPr/>
          <p:nvPr/>
        </p:nvSpPr>
        <p:spPr>
          <a:xfrm>
            <a:off x="3847147" y="2436412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" sz="3200" b="1" dirty="0">
                <a:solidFill>
                  <a:srgbClr val="FAFAF7"/>
                </a:solidFill>
                <a:latin typeface="Ristretto Pro Rg" panose="020B0008030200020004" pitchFamily="34" charset="0"/>
                <a:ea typeface="Montserrat Black"/>
                <a:cs typeface="Montserrat Black"/>
                <a:sym typeface="Montserrat Black"/>
              </a:rPr>
              <a:t>3 ДЕКАБРЯ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041730" y="295430"/>
            <a:ext cx="941366" cy="792476"/>
            <a:chOff x="1277399" y="189159"/>
            <a:chExt cx="941366" cy="79247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277399" y="189159"/>
              <a:ext cx="941366" cy="7924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6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4"/>
            <a:srcRect r="1020"/>
            <a:stretch/>
          </p:blipFill>
          <p:spPr>
            <a:xfrm>
              <a:off x="1323709" y="291337"/>
              <a:ext cx="844192" cy="61501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Прямоугольник 16"/>
          <p:cNvSpPr/>
          <p:nvPr/>
        </p:nvSpPr>
        <p:spPr>
          <a:xfrm>
            <a:off x="1030893" y="0"/>
            <a:ext cx="969327" cy="213432"/>
          </a:xfrm>
          <a:prstGeom prst="rect">
            <a:avLst/>
          </a:prstGeom>
          <a:solidFill>
            <a:srgbClr val="E26651"/>
          </a:solidFill>
          <a:ln w="28575"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ятиугольник 20"/>
          <p:cNvSpPr/>
          <p:nvPr/>
        </p:nvSpPr>
        <p:spPr>
          <a:xfrm rot="5400000">
            <a:off x="1239908" y="947464"/>
            <a:ext cx="551298" cy="969326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Нашивка 21"/>
          <p:cNvSpPr/>
          <p:nvPr/>
        </p:nvSpPr>
        <p:spPr>
          <a:xfrm rot="5400000">
            <a:off x="1195321" y="1313932"/>
            <a:ext cx="632067" cy="981709"/>
          </a:xfrm>
          <a:prstGeom prst="chevron">
            <a:avLst>
              <a:gd name="adj" fmla="val 45614"/>
            </a:avLst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2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04"/>
          <p:cNvSpPr/>
          <p:nvPr/>
        </p:nvSpPr>
        <p:spPr>
          <a:xfrm>
            <a:off x="336175" y="1079094"/>
            <a:ext cx="8471647" cy="2953942"/>
          </a:xfrm>
          <a:prstGeom prst="rect">
            <a:avLst/>
          </a:prstGeom>
          <a:solidFill>
            <a:srgbClr val="DB4026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u="sng" dirty="0">
              <a:solidFill>
                <a:srgbClr val="CFE2F3"/>
              </a:solidFill>
              <a:latin typeface="+mn-lt"/>
            </a:endParaRPr>
          </a:p>
        </p:txBody>
      </p:sp>
      <p:sp>
        <p:nvSpPr>
          <p:cNvPr id="626" name="Google Shape;626;p104"/>
          <p:cNvSpPr txBox="1"/>
          <p:nvPr/>
        </p:nvSpPr>
        <p:spPr>
          <a:xfrm>
            <a:off x="978347" y="1085208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28" name="Google Shape;628;p104"/>
          <p:cNvSpPr txBox="1"/>
          <p:nvPr/>
        </p:nvSpPr>
        <p:spPr>
          <a:xfrm>
            <a:off x="6140173" y="1079094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20:00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29" name="Google Shape;629;p104"/>
          <p:cNvSpPr txBox="1"/>
          <p:nvPr/>
        </p:nvSpPr>
        <p:spPr>
          <a:xfrm>
            <a:off x="1313608" y="3116600"/>
            <a:ext cx="2261441" cy="59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0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ВОЗЛОЖЕНИЕ ЦВЕТОВ</a:t>
            </a:r>
            <a:endParaRPr sz="10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r>
              <a:rPr lang="ru-RU" sz="1000" dirty="0">
                <a:solidFill>
                  <a:srgbClr val="FFFFFF"/>
                </a:solidFill>
                <a:latin typeface="+mn-lt"/>
                <a:ea typeface="Montserrat Light"/>
                <a:cs typeface="Montserrat Light"/>
                <a:sym typeface="Montserrat"/>
              </a:rPr>
              <a:t>Возложение к памятникам </a:t>
            </a:r>
          </a:p>
          <a:p>
            <a:r>
              <a:rPr lang="ru-RU" sz="1000" dirty="0">
                <a:solidFill>
                  <a:srgbClr val="FFFFFF"/>
                </a:solidFill>
                <a:latin typeface="+mn-lt"/>
                <a:ea typeface="Montserrat Light"/>
                <a:cs typeface="Montserrat Light"/>
                <a:sym typeface="Montserrat"/>
              </a:rPr>
              <a:t>и мемориалам Неизвестному солдату</a:t>
            </a:r>
            <a:endParaRPr sz="600" dirty="0">
              <a:solidFill>
                <a:srgbClr val="FFFFFF"/>
              </a:solidFill>
              <a:latin typeface="+mn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30" name="Google Shape;630;p104"/>
          <p:cNvSpPr/>
          <p:nvPr/>
        </p:nvSpPr>
        <p:spPr>
          <a:xfrm>
            <a:off x="648236" y="1602420"/>
            <a:ext cx="7860144" cy="706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1" name="Google Shape;631;p104"/>
          <p:cNvSpPr/>
          <p:nvPr/>
        </p:nvSpPr>
        <p:spPr>
          <a:xfrm>
            <a:off x="1408093" y="1380648"/>
            <a:ext cx="76800" cy="2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3" name="Google Shape;633;p104"/>
          <p:cNvSpPr/>
          <p:nvPr/>
        </p:nvSpPr>
        <p:spPr>
          <a:xfrm>
            <a:off x="6562103" y="1372568"/>
            <a:ext cx="76800" cy="2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4" name="Google Shape;634;p104"/>
          <p:cNvSpPr/>
          <p:nvPr/>
        </p:nvSpPr>
        <p:spPr>
          <a:xfrm>
            <a:off x="3985098" y="1380648"/>
            <a:ext cx="76800" cy="2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5" name="Google Shape;635;p104"/>
          <p:cNvSpPr txBox="1"/>
          <p:nvPr/>
        </p:nvSpPr>
        <p:spPr>
          <a:xfrm>
            <a:off x="3575049" y="1089619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14:00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39" name="Google Shape;639;p104"/>
          <p:cNvSpPr txBox="1">
            <a:spLocks noGrp="1"/>
          </p:cNvSpPr>
          <p:nvPr>
            <p:ph type="title" idx="4294967295"/>
          </p:nvPr>
        </p:nvSpPr>
        <p:spPr>
          <a:xfrm>
            <a:off x="0" y="111613"/>
            <a:ext cx="9144000" cy="463182"/>
          </a:xfrm>
          <a:prstGeom prst="rect">
            <a:avLst/>
          </a:prstGeom>
          <a:solidFill>
            <a:srgbClr val="FFFFFF"/>
          </a:solidFill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r>
              <a:rPr lang="ru" sz="2000" b="1" dirty="0">
                <a:solidFill>
                  <a:srgbClr val="434343"/>
                </a:solidFill>
                <a:latin typeface="+mj-lt"/>
                <a:ea typeface="Montserrat ExtraBold"/>
                <a:cs typeface="Futura PT Heavy" panose="020B0802020204020303" charset="0"/>
                <a:sym typeface="Montserrat ExtraBold"/>
              </a:rPr>
              <a:t>    ГРАФИК МЕРОПРИЯТИЙ</a:t>
            </a:r>
            <a:endParaRPr sz="2000" b="1" dirty="0">
              <a:solidFill>
                <a:srgbClr val="434343"/>
              </a:solidFill>
              <a:latin typeface="+mj-lt"/>
              <a:ea typeface="Montserrat ExtraBold"/>
              <a:cs typeface="Futura PT Heavy" panose="020B0802020204020303" charset="0"/>
              <a:sym typeface="Montserrat ExtraBold"/>
            </a:endParaRPr>
          </a:p>
        </p:txBody>
      </p:sp>
      <p:sp>
        <p:nvSpPr>
          <p:cNvPr id="642" name="Google Shape;642;p104"/>
          <p:cNvSpPr txBox="1"/>
          <p:nvPr/>
        </p:nvSpPr>
        <p:spPr>
          <a:xfrm>
            <a:off x="6456371" y="3111286"/>
            <a:ext cx="1760529" cy="76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+mn-lt"/>
                <a:ea typeface="Montserrat"/>
                <a:cs typeface="Montserrat"/>
                <a:sym typeface="Montserrat"/>
              </a:rPr>
              <a:t>СВЕТОВЫЕ ПРОЕКЦИИ</a:t>
            </a:r>
          </a:p>
          <a:p>
            <a:r>
              <a:rPr lang="ru-RU" sz="1000" dirty="0">
                <a:solidFill>
                  <a:srgbClr val="FFFFFF"/>
                </a:solidFill>
                <a:ea typeface="Montserrat Light"/>
                <a:cs typeface="Montserrat Light"/>
                <a:sym typeface="Montserrat"/>
              </a:rPr>
              <a:t>Подсветка памятников и проекции в виде символов дня</a:t>
            </a:r>
            <a:endParaRPr sz="1000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624;p104"/>
          <p:cNvSpPr/>
          <p:nvPr/>
        </p:nvSpPr>
        <p:spPr>
          <a:xfrm>
            <a:off x="332748" y="4159633"/>
            <a:ext cx="8475074" cy="98386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u="sng" dirty="0">
              <a:solidFill>
                <a:srgbClr val="CFE2F3"/>
              </a:solidFill>
              <a:latin typeface="+mn-lt"/>
            </a:endParaRPr>
          </a:p>
        </p:txBody>
      </p:sp>
      <p:sp>
        <p:nvSpPr>
          <p:cNvPr id="55" name="Google Shape;648;p104"/>
          <p:cNvSpPr/>
          <p:nvPr/>
        </p:nvSpPr>
        <p:spPr>
          <a:xfrm>
            <a:off x="601926" y="4199921"/>
            <a:ext cx="2816621" cy="19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200" b="1" dirty="0">
                <a:solidFill>
                  <a:srgbClr val="E26651"/>
                </a:solidFill>
                <a:latin typeface="+mn-lt"/>
                <a:ea typeface="Montserrat"/>
                <a:cs typeface="Montserrat"/>
                <a:sym typeface="Montserrat"/>
              </a:rPr>
              <a:t>МЕРОПРИЯТИЯ В ТЕЧЕНИЕ ДНЯ</a:t>
            </a:r>
            <a:endParaRPr sz="1200" b="1" dirty="0">
              <a:solidFill>
                <a:srgbClr val="E2665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642;p104"/>
          <p:cNvSpPr txBox="1"/>
          <p:nvPr/>
        </p:nvSpPr>
        <p:spPr>
          <a:xfrm>
            <a:off x="3907263" y="3114317"/>
            <a:ext cx="2151234" cy="62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0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ОГНИ ПАМЯТИ</a:t>
            </a:r>
          </a:p>
          <a:p>
            <a:r>
              <a:rPr lang="ru-RU" sz="1000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Зажжение всех мемориалов, почётный караул</a:t>
            </a:r>
          </a:p>
        </p:txBody>
      </p:sp>
      <p:sp>
        <p:nvSpPr>
          <p:cNvPr id="38" name="Google Shape;626;p104"/>
          <p:cNvSpPr txBox="1"/>
          <p:nvPr/>
        </p:nvSpPr>
        <p:spPr>
          <a:xfrm>
            <a:off x="477175" y="513166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626;p104"/>
          <p:cNvSpPr txBox="1"/>
          <p:nvPr/>
        </p:nvSpPr>
        <p:spPr>
          <a:xfrm>
            <a:off x="3418548" y="505591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01:00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626;p104"/>
          <p:cNvSpPr txBox="1"/>
          <p:nvPr/>
        </p:nvSpPr>
        <p:spPr>
          <a:xfrm>
            <a:off x="6319434" y="523262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pic>
        <p:nvPicPr>
          <p:cNvPr id="3074" name="Picture 2" descr="https://regnum.ru/uploads/pictures/news/2017/01/27/regnum_picture_14855178111021810_norm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9" r="16749"/>
          <a:stretch/>
        </p:blipFill>
        <p:spPr bwMode="auto">
          <a:xfrm>
            <a:off x="1429934" y="1803000"/>
            <a:ext cx="1139515" cy="11395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://xn-----7kcbgld8ar8aphgi7e0de.xn--p1ai/wp-content/uploads/2015/05/%D0%9E%D0%B3%D0%BE%D0%BD%D1%8C-1430998508dsc_349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 r="16754"/>
          <a:stretch/>
        </p:blipFill>
        <p:spPr bwMode="auto">
          <a:xfrm>
            <a:off x="3999383" y="1803000"/>
            <a:ext cx="1141945" cy="1141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s://static.tildacdn.com/tild3665-3731-4561-a263-306330313331/_5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13099" r="13099" b="14269"/>
          <a:stretch/>
        </p:blipFill>
        <p:spPr bwMode="auto">
          <a:xfrm>
            <a:off x="6571262" y="1799712"/>
            <a:ext cx="1142803" cy="11428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3" name="Google Shape;650;p104"/>
          <p:cNvSpPr txBox="1"/>
          <p:nvPr/>
        </p:nvSpPr>
        <p:spPr>
          <a:xfrm>
            <a:off x="623825" y="4404849"/>
            <a:ext cx="2096102" cy="72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ru" sz="900" b="1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АНОНС ПАМЯТНОЙ ДАТЫ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наружная реклама в городах РФ </a:t>
            </a:r>
          </a:p>
          <a:p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о Дне Неизвестного солдата</a:t>
            </a:r>
            <a:endParaRPr sz="900" dirty="0">
              <a:solidFill>
                <a:srgbClr val="434343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650;p104"/>
          <p:cNvSpPr txBox="1"/>
          <p:nvPr/>
        </p:nvSpPr>
        <p:spPr>
          <a:xfrm>
            <a:off x="5570455" y="4379010"/>
            <a:ext cx="3059268" cy="72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ru" sz="900" b="1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ОНЛАЙН ТЕСТ -  ЭСТАФЕТА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На уровень знания о Дне Неизвестного солдата</a:t>
            </a:r>
          </a:p>
          <a:p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Поддержка от РДШ и др. партнёров ГПиС</a:t>
            </a:r>
            <a:endParaRPr sz="900" dirty="0">
              <a:solidFill>
                <a:srgbClr val="434343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650;p104"/>
          <p:cNvSpPr txBox="1"/>
          <p:nvPr/>
        </p:nvSpPr>
        <p:spPr>
          <a:xfrm>
            <a:off x="2990031" y="4455323"/>
            <a:ext cx="1834465" cy="72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" sz="900" b="1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УРОК ПАМЯТИ В ОБРАЗОВАТЕЛЬНЫХ УЧРЕЖДЕНИЯХ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4860012" y="4605827"/>
            <a:ext cx="281316" cy="16709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49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666;p105"/>
          <p:cNvSpPr txBox="1"/>
          <p:nvPr/>
        </p:nvSpPr>
        <p:spPr>
          <a:xfrm>
            <a:off x="518254" y="901700"/>
            <a:ext cx="8098519" cy="3519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  <a:defRPr sz="1100">
                <a:solidFill>
                  <a:schemeClr val="dk1"/>
                </a:solidFill>
                <a:latin typeface="Futura PT" panose="020B0604020202020204" charset="0"/>
                <a:ea typeface="Montserrat Light"/>
                <a:cs typeface="Futura PT" panose="020B0604020202020204" charset="0"/>
              </a:defRPr>
            </a:lvl1pPr>
          </a:lstStyle>
          <a:p>
            <a: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  <a:t>Урок памяти в образовательных учреждениях </a:t>
            </a:r>
            <a:b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</a:br>
            <a:r>
              <a:rPr lang="ru-RU" dirty="0">
                <a:latin typeface="+mn-lt"/>
              </a:rPr>
              <a:t>Донести ценность традиции памяти неизвестных бойцов и их подвигов по всему миру – в особенности в современной России.</a:t>
            </a:r>
            <a:r>
              <a:rPr lang="ru-RU" dirty="0">
                <a:solidFill>
                  <a:schemeClr val="tx1"/>
                </a:solidFill>
                <a:latin typeface="+mn-lt"/>
                <a:sym typeface="Montserrat Light"/>
              </a:rPr>
              <a:t> Описать тезисно про день, вклад поисковиков, антропологов. </a:t>
            </a:r>
          </a:p>
          <a:p>
            <a:pPr marL="0" indent="0">
              <a:buNone/>
            </a:pPr>
            <a:endParaRPr lang="ru-RU" b="1" dirty="0">
              <a:solidFill>
                <a:srgbClr val="E26651"/>
              </a:solidFill>
              <a:latin typeface="+mn-lt"/>
              <a:sym typeface="Montserrat Light"/>
            </a:endParaRPr>
          </a:p>
          <a:p>
            <a: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  <a:t>Онлайн тест для школьников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sym typeface="Montserrat Light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sym typeface="Montserrat Light"/>
              </a:rPr>
            </a:br>
            <a:r>
              <a:rPr lang="ru-RU" dirty="0">
                <a:latin typeface="+mn-lt"/>
                <a:sym typeface="Montserrat Light"/>
              </a:rPr>
              <a:t>Тест в социальной сети ВКонтакте, цель которого </a:t>
            </a:r>
            <a:r>
              <a:rPr lang="ru-RU" dirty="0">
                <a:latin typeface="+mn-lt"/>
              </a:rPr>
              <a:t>обратить внимание детей на День Неизвестного солдата с необычного и интересного для них ракурса.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+mn-lt"/>
                <a:sym typeface="Montserrat Light"/>
              </a:rPr>
              <a:t/>
            </a:r>
            <a:br>
              <a:rPr lang="ru-RU" dirty="0">
                <a:latin typeface="+mn-lt"/>
                <a:sym typeface="Montserrat Light"/>
              </a:rPr>
            </a:br>
            <a:r>
              <a:rPr lang="ru-RU" sz="1100" dirty="0">
                <a:latin typeface="+mn-lt"/>
                <a:sym typeface="Montserrat Light"/>
              </a:rPr>
              <a:t>#годпамятииславы, </a:t>
            </a:r>
            <a:r>
              <a:rPr lang="en-US" sz="1100" dirty="0">
                <a:latin typeface="+mn-lt"/>
                <a:sym typeface="Montserrat Light"/>
              </a:rPr>
              <a:t>#</a:t>
            </a:r>
            <a:r>
              <a:rPr lang="ru-RU" sz="1100" dirty="0">
                <a:latin typeface="+mn-lt"/>
                <a:sym typeface="Montserrat Light"/>
              </a:rPr>
              <a:t>год2020, </a:t>
            </a:r>
            <a:r>
              <a:rPr lang="ru-RU" dirty="0">
                <a:latin typeface="+mn-lt"/>
                <a:sym typeface="Montserrat Light"/>
              </a:rPr>
              <a:t>#подвигбессмертен</a:t>
            </a:r>
            <a:r>
              <a:rPr lang="ru-RU" sz="1100" dirty="0">
                <a:latin typeface="+mn-lt"/>
                <a:sym typeface="Montserrat Light"/>
              </a:rPr>
              <a:t/>
            </a:r>
            <a:br>
              <a:rPr lang="ru-RU" sz="1100" dirty="0">
                <a:latin typeface="+mn-lt"/>
                <a:sym typeface="Montserrat Light"/>
              </a:rPr>
            </a:br>
            <a:endParaRPr lang="ru-RU" dirty="0">
              <a:latin typeface="+mn-lt"/>
              <a:sym typeface="Montserrat Light"/>
            </a:endParaRPr>
          </a:p>
          <a:p>
            <a: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  <a:t>Анонс памятной даты</a:t>
            </a:r>
            <a:b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</a:br>
            <a:r>
              <a:rPr lang="ru-RU" dirty="0">
                <a:latin typeface="+mn-lt"/>
                <a:sym typeface="Montserrat Light"/>
              </a:rPr>
              <a:t>Размещение </a:t>
            </a:r>
            <a:r>
              <a:rPr lang="ru-RU" dirty="0" smtClean="0">
                <a:latin typeface="+mn-lt"/>
                <a:sym typeface="Montserrat Light"/>
              </a:rPr>
              <a:t>анонсов в доступных СМИ</a:t>
            </a:r>
            <a:r>
              <a:rPr lang="ru-RU" dirty="0" smtClean="0">
                <a:latin typeface="+mn-lt"/>
                <a:sym typeface="Montserrat Light"/>
              </a:rPr>
              <a:t>. </a:t>
            </a:r>
            <a:endParaRPr lang="ru-RU" dirty="0">
              <a:latin typeface="+mn-lt"/>
              <a:sym typeface="Montserrat Light"/>
            </a:endParaRPr>
          </a:p>
          <a:p>
            <a:endParaRPr lang="ru-RU" dirty="0">
              <a:latin typeface="+mn-lt"/>
              <a:sym typeface="Montserrat Ligh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8610334" y="-6439"/>
            <a:ext cx="527227" cy="901701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18984" y="894542"/>
            <a:ext cx="3834821" cy="0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353805" y="894542"/>
            <a:ext cx="4256529" cy="0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616773" y="901700"/>
            <a:ext cx="0" cy="3519565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353805" y="4422072"/>
            <a:ext cx="4256529" cy="6741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18254" y="4421265"/>
            <a:ext cx="3835551" cy="7548"/>
          </a:xfrm>
          <a:prstGeom prst="line">
            <a:avLst/>
          </a:prstGeom>
          <a:ln>
            <a:solidFill>
              <a:srgbClr val="DB4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449231" y="-6351"/>
            <a:ext cx="527227" cy="901701"/>
          </a:xfrm>
          <a:prstGeom prst="line">
            <a:avLst/>
          </a:prstGeom>
          <a:ln>
            <a:solidFill>
              <a:srgbClr val="DB4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355795" y="-6351"/>
            <a:ext cx="527227" cy="901701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20588" y="-6352"/>
            <a:ext cx="527227" cy="901701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0" y="282838"/>
            <a:ext cx="3942468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319301"/>
            <a:ext cx="394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ФОРМАТЫ МЕРОПРИЯТИЙ</a:t>
            </a:r>
          </a:p>
        </p:txBody>
      </p:sp>
      <p:sp>
        <p:nvSpPr>
          <p:cNvPr id="42" name="Пятиугольник 41"/>
          <p:cNvSpPr/>
          <p:nvPr/>
        </p:nvSpPr>
        <p:spPr>
          <a:xfrm>
            <a:off x="3749726" y="282838"/>
            <a:ext cx="385483" cy="411479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26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2838"/>
            <a:ext cx="3942468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9301"/>
            <a:ext cx="394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УРОК ПАМЯТИ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3749726" y="282838"/>
            <a:ext cx="385483" cy="411479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48617" y="730780"/>
            <a:ext cx="8156863" cy="418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ea typeface="Montserrat Light"/>
                <a:cs typeface="Futura PT" panose="020B0604020202020204" charset="0"/>
              </a:rPr>
              <a:t>Цель урока: </a:t>
            </a:r>
            <a: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  <a:t>донести ценность традиции памяти неизвестных бойцов и их подвигов по всему миру – </a:t>
            </a:r>
            <a:b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</a:br>
            <a:r>
              <a:rPr lang="ru-RU" sz="1100" b="1" dirty="0">
                <a:solidFill>
                  <a:srgbClr val="E26651"/>
                </a:solidFill>
                <a:ea typeface="Montserrat Light"/>
                <a:cs typeface="Futura PT" panose="020B0604020202020204" charset="0"/>
              </a:rPr>
              <a:t>в особенности в современной России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endParaRPr lang="ru-RU" sz="1100" b="1" dirty="0">
              <a:solidFill>
                <a:srgbClr val="E2665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Задачи урока: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рассказать о зарождении традиции памяти о неизвестных бойцах по всему миру и в России 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</a:t>
            </a:r>
            <a: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</a:rPr>
              <a:t>показать основные символы Дня Неизвестного солдата: памятники, монументы, Вечный Огонь</a:t>
            </a:r>
            <a:b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</a:rPr>
              <a:t>- проинформировать о важных работах поисковиков в России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Время: 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Tx/>
              <a:buChar char="-"/>
            </a:pPr>
            <a:r>
              <a:rPr lang="ru-RU" sz="1100" dirty="0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основной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исторический блок о памятной дате и истории ее появления – не более 15 минут с представителем Поискового Движения </a:t>
            </a:r>
            <a:r>
              <a:rPr lang="ru-RU" sz="1100" dirty="0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России, </a:t>
            </a:r>
            <a:r>
              <a:rPr lang="ru-RU" sz="1100" dirty="0" err="1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Юнармии</a:t>
            </a:r>
            <a:r>
              <a:rPr lang="ru-RU" sz="1100" dirty="0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, РДШ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и не более 30 минут без его участия (с учетом видео-материалов и т.д</a:t>
            </a:r>
            <a:r>
              <a:rPr lang="ru-RU" sz="1100" dirty="0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.)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Tx/>
              <a:buChar char="-"/>
            </a:pPr>
            <a:r>
              <a:rPr lang="ru-RU" sz="1100" dirty="0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Региональный компонент (важные тематические цифры и даты в истории края)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Tx/>
              <a:buChar char="-"/>
            </a:pPr>
            <a:r>
              <a:rPr lang="ru-RU" sz="1100" dirty="0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интерактивная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часть – не более 10 минут (короткие </a:t>
            </a:r>
            <a:r>
              <a:rPr lang="ru-RU" sz="1100" dirty="0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задания,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ответы на вопросы</a:t>
            </a:r>
            <a:r>
              <a:rPr lang="ru-RU" sz="1100" dirty="0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)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Tx/>
              <a:buChar char="-"/>
            </a:pPr>
            <a:r>
              <a:rPr lang="ru-RU" sz="1100" dirty="0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рассказ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представителя Поискового Движения </a:t>
            </a:r>
            <a:r>
              <a:rPr lang="ru-RU" sz="1100" dirty="0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России, </a:t>
            </a:r>
            <a:r>
              <a:rPr lang="ru-RU" sz="1100" dirty="0" err="1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Юнармии</a:t>
            </a:r>
            <a:r>
              <a:rPr lang="ru-RU" sz="1100" dirty="0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, РДШ (местное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отделение) – не более 15 минут </a:t>
            </a:r>
            <a:r>
              <a:rPr lang="ru-RU" sz="1100" dirty="0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(возможно обмен контактами при желании ребят вступить в ряды общественных организаций).</a:t>
            </a:r>
            <a:r>
              <a:rPr lang="ru-RU" sz="1100" dirty="0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Председатель Совета Регионального </a:t>
            </a:r>
            <a:r>
              <a:rPr lang="ru-RU" sz="1100" dirty="0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отделения </a:t>
            </a:r>
            <a:r>
              <a:rPr lang="ru-RU" sz="1100" dirty="0"/>
              <a:t>«Поискового движения России» в Алтайском </a:t>
            </a:r>
            <a:r>
              <a:rPr lang="ru-RU" sz="1100" dirty="0" smtClean="0"/>
              <a:t>крае: </a:t>
            </a:r>
            <a:r>
              <a:rPr lang="en-US" sz="1100" dirty="0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hlinkClick r:id="rId2"/>
              </a:rPr>
              <a:t>dk.vein@alregn.ru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endParaRPr lang="ru-RU" sz="1100" dirty="0" smtClean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  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Механика: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Учитель демонстрирует презентацию/ведет урок о Дне Неизвестного солдата, а также знакомит учеников с видео о Поисковом Движении в </a:t>
            </a:r>
            <a:r>
              <a:rPr lang="ru-RU" sz="1100" dirty="0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России, </a:t>
            </a:r>
            <a:r>
              <a:rPr lang="ru-RU" sz="1100" dirty="0" err="1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Юнармии</a:t>
            </a:r>
            <a:r>
              <a:rPr lang="ru-RU" sz="1100" dirty="0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(или же включает в урок короткий рассказ представителя этого </a:t>
            </a:r>
            <a:r>
              <a:rPr lang="ru-RU" sz="1100" dirty="0" smtClean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движения)</a:t>
            </a: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endParaRPr lang="ru-RU" sz="1100" dirty="0"/>
          </a:p>
        </p:txBody>
      </p:sp>
      <p:pic>
        <p:nvPicPr>
          <p:cNvPr id="1032" name="Picture 8" descr="186 PNG, ленты, изображения с прозрачным фон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0460">
            <a:off x="7372114" y="871519"/>
            <a:ext cx="2148612" cy="8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186 PNG, ленты, изображения с прозрачным фон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67" y="109401"/>
            <a:ext cx="1783168" cy="7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Анатолий Рыбаков: Неизвестный солдат | Букланди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4" t="6032" r="1" b="4856"/>
          <a:stretch/>
        </p:blipFill>
        <p:spPr bwMode="auto">
          <a:xfrm>
            <a:off x="7549012" y="74661"/>
            <a:ext cx="1511959" cy="1545962"/>
          </a:xfrm>
          <a:prstGeom prst="ellipse">
            <a:avLst/>
          </a:prstGeom>
          <a:noFill/>
          <a:ln w="31750" cmpd="sng">
            <a:solidFill>
              <a:srgbClr val="92975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79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2838"/>
            <a:ext cx="3942468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9301"/>
            <a:ext cx="394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ОНЛАЙН ТЕСТ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3749726" y="282838"/>
            <a:ext cx="385483" cy="411479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6792" y="804177"/>
            <a:ext cx="462452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Цель теста: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обратить внимание школьник в онлайн пространстве на важную дату - 3 декабря, День Неизвестного солдата - с необычного ракурса: с исторической точки зрения и с точки зрения традиций сохранения памяти о неизвестных бойцах, археологической тематики.</a:t>
            </a:r>
            <a:endParaRPr lang="ru-RU" sz="1100" b="1" dirty="0">
              <a:solidFill>
                <a:srgbClr val="E2665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 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Механика: </a:t>
            </a:r>
            <a:b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  <a:t>- стартовая страница теста располагается на сайте Года памяти и славы и ведет на прохождение теста в социальной сети ВКонтакте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/>
            </a:r>
            <a:b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тест размещается в группе Поискового Движения России - </a:t>
            </a:r>
            <a:r>
              <a:rPr lang="en-US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hlinkClick r:id="rId2"/>
              </a:rPr>
              <a:t>https://vk.com/rfpoisk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школьники проходят тест онлайн и делятся результатами в своих аккаунтах (с помощью репостов)  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 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 smtClean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Анонсирование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через: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/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сайт Года памяти и славы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  <a:t>- ресурсы РДШ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/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ресурсы Поискового Движения России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</a:endParaRPr>
          </a:p>
        </p:txBody>
      </p:sp>
      <p:pic>
        <p:nvPicPr>
          <p:cNvPr id="1036" name="Picture 12" descr="В Музее Победы представят реликвии времен войны, найденные на местах  сражений в Тверской област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"/>
          <a:stretch/>
        </p:blipFill>
        <p:spPr bwMode="auto">
          <a:xfrm>
            <a:off x="5891645" y="3016030"/>
            <a:ext cx="3172149" cy="20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4319" t="10081" r="25682" b="6040"/>
          <a:stretch/>
        </p:blipFill>
        <p:spPr>
          <a:xfrm>
            <a:off x="5891645" y="103908"/>
            <a:ext cx="3172149" cy="2991914"/>
          </a:xfrm>
          <a:prstGeom prst="rect">
            <a:avLst/>
          </a:prstGeom>
        </p:spPr>
      </p:pic>
      <p:pic>
        <p:nvPicPr>
          <p:cNvPr id="14" name="Picture 4" descr="Вконтакте логотип PNG картинки скачать бесплат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49" y="488577"/>
            <a:ext cx="741592" cy="7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1 сентября 1939 года. Война, в которой победили Гитлер и Сталин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30" y="1367880"/>
            <a:ext cx="1888378" cy="107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542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4987</TotalTime>
  <Words>153</Words>
  <Application>Microsoft Office PowerPoint</Application>
  <PresentationFormat>Экран (16:9)</PresentationFormat>
  <Paragraphs>49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7" baseType="lpstr">
      <vt:lpstr>Montserrat ExtraBold</vt:lpstr>
      <vt:lpstr>Helvetica Neue</vt:lpstr>
      <vt:lpstr>Futura PT</vt:lpstr>
      <vt:lpstr>Ristretto Pro Rg</vt:lpstr>
      <vt:lpstr>Montserrat Light</vt:lpstr>
      <vt:lpstr>Calibri</vt:lpstr>
      <vt:lpstr>Montserrat Black</vt:lpstr>
      <vt:lpstr>Montserrat</vt:lpstr>
      <vt:lpstr>Wingdings</vt:lpstr>
      <vt:lpstr>Arial</vt:lpstr>
      <vt:lpstr>Futura PT Heavy</vt:lpstr>
      <vt:lpstr>Office Theme</vt:lpstr>
      <vt:lpstr>Презентация PowerPoint</vt:lpstr>
      <vt:lpstr>    ГРАФИК МЕРОПРИЯТИЙ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Алферьева Екатерина</dc:creator>
  <cp:lastModifiedBy>Анастасия Корнилова Юрьевна</cp:lastModifiedBy>
  <cp:revision>264</cp:revision>
  <cp:lastPrinted>2020-11-22T19:48:25Z</cp:lastPrinted>
  <dcterms:modified xsi:type="dcterms:W3CDTF">2020-11-27T08:09:07Z</dcterms:modified>
</cp:coreProperties>
</file>